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505" r:id="rId2"/>
    <p:sldId id="393" r:id="rId3"/>
    <p:sldId id="390" r:id="rId4"/>
    <p:sldId id="494" r:id="rId5"/>
    <p:sldId id="459" r:id="rId6"/>
    <p:sldId id="497" r:id="rId7"/>
    <p:sldId id="502" r:id="rId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33FF"/>
    <a:srgbClr val="EC3EFE"/>
    <a:srgbClr val="B98A00"/>
    <a:srgbClr val="07FA2E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00"/>
    <p:restoredTop sz="84579"/>
  </p:normalViewPr>
  <p:slideViewPr>
    <p:cSldViewPr snapToGrid="0" snapToObjects="1">
      <p:cViewPr>
        <p:scale>
          <a:sx n="114" d="100"/>
          <a:sy n="114" d="100"/>
        </p:scale>
        <p:origin x="-352" y="1160"/>
      </p:cViewPr>
      <p:guideLst/>
    </p:cSldViewPr>
  </p:slideViewPr>
  <p:notesTextViewPr>
    <p:cViewPr>
      <p:scale>
        <a:sx n="160" d="100"/>
        <a:sy n="16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5693507769868"/>
          <c:y val="0.0919219035444403"/>
          <c:w val="0.608675510013489"/>
          <c:h val="0.744585605555782"/>
        </c:manualLayout>
      </c:layout>
      <c:scatterChart>
        <c:scatterStyle val="lineMarker"/>
        <c:varyColors val="0"/>
        <c:ser>
          <c:idx val="5"/>
          <c:order val="0"/>
          <c:tx>
            <c:v>Site 2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triangle"/>
            <c:size val="18"/>
            <c:spPr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Sheet1!$H$10:$H$13</c:f>
                <c:numCache>
                  <c:formatCode>General</c:formatCode>
                  <c:ptCount val="4"/>
                  <c:pt idx="0">
                    <c:v>5.337873067888479</c:v>
                  </c:pt>
                  <c:pt idx="1">
                    <c:v>9.17540189855464</c:v>
                  </c:pt>
                  <c:pt idx="2">
                    <c:v>5.055172868188834</c:v>
                  </c:pt>
                  <c:pt idx="3">
                    <c:v>6.773846765317295</c:v>
                  </c:pt>
                </c:numCache>
              </c:numRef>
            </c:plus>
            <c:minus>
              <c:numRef>
                <c:f>Sheet1!$H$10:$H$13</c:f>
                <c:numCache>
                  <c:formatCode>General</c:formatCode>
                  <c:ptCount val="4"/>
                  <c:pt idx="0">
                    <c:v>5.337873067888479</c:v>
                  </c:pt>
                  <c:pt idx="1">
                    <c:v>9.17540189855464</c:v>
                  </c:pt>
                  <c:pt idx="2">
                    <c:v>5.055172868188834</c:v>
                  </c:pt>
                  <c:pt idx="3">
                    <c:v>6.773846765317295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Sheet1!$F$10:$F$13</c:f>
              <c:numCache>
                <c:formatCode>General</c:formatCode>
                <c:ptCount val="4"/>
                <c:pt idx="0">
                  <c:v>2016.17</c:v>
                </c:pt>
                <c:pt idx="1">
                  <c:v>2016.58</c:v>
                </c:pt>
                <c:pt idx="2">
                  <c:v>2016.83</c:v>
                </c:pt>
                <c:pt idx="3">
                  <c:v>2017.17</c:v>
                </c:pt>
              </c:numCache>
            </c:numRef>
          </c:xVal>
          <c:yVal>
            <c:numRef>
              <c:f>Sheet1!$G$10:$G$13</c:f>
              <c:numCache>
                <c:formatCode>General</c:formatCode>
                <c:ptCount val="4"/>
                <c:pt idx="0">
                  <c:v>41.42</c:v>
                </c:pt>
                <c:pt idx="1">
                  <c:v>50.14000000000001</c:v>
                </c:pt>
                <c:pt idx="2">
                  <c:v>50.325</c:v>
                </c:pt>
                <c:pt idx="3">
                  <c:v>60.1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0909312"/>
        <c:axId val="1804864640"/>
      </c:scatterChart>
      <c:valAx>
        <c:axId val="1810909312"/>
        <c:scaling>
          <c:orientation val="minMax"/>
          <c:min val="2015.0"/>
        </c:scaling>
        <c:delete val="0"/>
        <c:axPos val="b"/>
        <c:majorGridlines>
          <c:spPr>
            <a:ln w="317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2100000" spcFirstLastPara="1" vertOverflow="ellipsis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4864640"/>
        <c:crosses val="autoZero"/>
        <c:crossBetween val="midCat"/>
        <c:majorUnit val="1.0"/>
      </c:valAx>
      <c:valAx>
        <c:axId val="1804864640"/>
        <c:scaling>
          <c:orientation val="minMax"/>
          <c:max val="90.0"/>
          <c:min val="30.0"/>
        </c:scaling>
        <c:delete val="0"/>
        <c:axPos val="l"/>
        <c:majorGridlines>
          <c:spPr>
            <a:ln w="317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Archaea abundance (%)</a:t>
                </a:r>
              </a:p>
            </c:rich>
          </c:tx>
          <c:layout>
            <c:manualLayout>
              <c:xMode val="edge"/>
              <c:yMode val="edge"/>
              <c:x val="0.00675810429724449"/>
              <c:y val="0.2310935456007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0909312"/>
        <c:crosses val="autoZero"/>
        <c:crossBetween val="midCat"/>
      </c:valAx>
      <c:spPr>
        <a:noFill/>
        <a:ln w="22225"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820643304838268"/>
          <c:y val="0.242682419615108"/>
          <c:w val="0.179356695161732"/>
          <c:h val="0.268293516993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span"/>
    <c:showDLblsOverMax val="0"/>
  </c:chart>
  <c:spPr>
    <a:noFill/>
    <a:ln w="28575" cap="flat" cmpd="sng" algn="ctr">
      <a:noFill/>
      <a:round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DE798-3B7B-014C-ADA7-D1643BB6D3B1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B019C-B5AA-F644-B0AB-5634EA963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2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853A2-C9FB-F845-9513-2AD73D2D6BF3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8BE16-2894-CB47-8B89-49BB5F20A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S1: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taxonomic composition differences between halite samples harvested at different dates. (A)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PCoA</a:t>
            </a:r>
            <a:r>
              <a:rPr lang="en-US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a Weighted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Unifrac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dissimilarity matrix comparing taxonomic composition based on 16S rDNA sequences clustered into OTUs at 97% identity. (B)</a:t>
            </a:r>
            <a:r>
              <a:rPr lang="en-US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Relative abundance of major differentially abundant phyla.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30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Figure S2:</a:t>
            </a:r>
            <a:r>
              <a:rPr lang="en-US" b="1" baseline="0" dirty="0" smtClean="0"/>
              <a:t> </a:t>
            </a:r>
            <a:r>
              <a:rPr lang="en-US" dirty="0" smtClean="0"/>
              <a:t>Average</a:t>
            </a:r>
            <a:r>
              <a:rPr lang="en-US" baseline="0" dirty="0" smtClean="0"/>
              <a:t> </a:t>
            </a:r>
            <a:r>
              <a:rPr lang="en-US" baseline="0" dirty="0" smtClean="0"/>
              <a:t>t</a:t>
            </a:r>
            <a:r>
              <a:rPr lang="en-US" dirty="0" smtClean="0"/>
              <a:t>axonomic</a:t>
            </a:r>
            <a:r>
              <a:rPr lang="en-US" baseline="0" dirty="0" smtClean="0"/>
              <a:t> composition of halite </a:t>
            </a:r>
            <a:r>
              <a:rPr lang="en-US" baseline="0" dirty="0" err="1" smtClean="0"/>
              <a:t>micribial</a:t>
            </a:r>
            <a:r>
              <a:rPr lang="en-US" baseline="0" dirty="0" smtClean="0"/>
              <a:t> communities sampled at different dates. Taxonomy composition estimated from WMG sequences with KRAKEN.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98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Figure S3:</a:t>
            </a:r>
            <a:r>
              <a:rPr lang="en-US" b="1" baseline="0" dirty="0" smtClean="0"/>
              <a:t> </a:t>
            </a:r>
            <a:r>
              <a:rPr lang="en-US" dirty="0" smtClean="0"/>
              <a:t>(A</a:t>
            </a:r>
            <a:r>
              <a:rPr lang="en-US" dirty="0" smtClean="0"/>
              <a:t>) Relative abundance of Archaea in the alternative sampling site across</a:t>
            </a:r>
            <a:r>
              <a:rPr lang="en-US" baseline="0" dirty="0" smtClean="0"/>
              <a:t> time (from 16S rDNA sequencing). (B) </a:t>
            </a:r>
            <a:r>
              <a:rPr lang="en-US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Relative abundance of major differentially abundant phyla at the alternate sampling site across time.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57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Figure S4: </a:t>
            </a:r>
            <a:r>
              <a:rPr lang="en-US" dirty="0" smtClean="0"/>
              <a:t>(A</a:t>
            </a:r>
            <a:r>
              <a:rPr lang="en-US" dirty="0" smtClean="0"/>
              <a:t>)</a:t>
            </a:r>
            <a:r>
              <a:rPr lang="en-US" baseline="0" dirty="0" smtClean="0"/>
              <a:t> Functional KEGG level 2 pathways differentially abundant between </a:t>
            </a:r>
            <a:r>
              <a:rPr lang="en-US" baseline="0" dirty="0" err="1" smtClean="0"/>
              <a:t>timepoints</a:t>
            </a:r>
            <a:r>
              <a:rPr lang="en-US" baseline="0" dirty="0" smtClean="0"/>
              <a:t> (ANOVA </a:t>
            </a:r>
            <a:r>
              <a:rPr lang="en-US" baseline="0" dirty="0" err="1" smtClean="0"/>
              <a:t>pval</a:t>
            </a:r>
            <a:r>
              <a:rPr lang="en-US" baseline="0" dirty="0" smtClean="0"/>
              <a:t>&lt;0.001) and abundances of the same pathways carried on only </a:t>
            </a:r>
            <a:r>
              <a:rPr lang="en-US" baseline="0" dirty="0" err="1" smtClean="0"/>
              <a:t>Halobacteria</a:t>
            </a:r>
            <a:r>
              <a:rPr lang="en-US" baseline="0" dirty="0" smtClean="0"/>
              <a:t> (B) and </a:t>
            </a:r>
            <a:r>
              <a:rPr lang="en-US" baseline="0" dirty="0" err="1" smtClean="0"/>
              <a:t>Bacteroidetes</a:t>
            </a:r>
            <a:r>
              <a:rPr lang="en-US" baseline="0" dirty="0" smtClean="0"/>
              <a:t> (C) contigs.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Figure S5: </a:t>
            </a:r>
            <a:r>
              <a:rPr lang="en-US" dirty="0" smtClean="0"/>
              <a:t>(A</a:t>
            </a:r>
            <a:r>
              <a:rPr lang="en-US" dirty="0" smtClean="0"/>
              <a:t>)</a:t>
            </a:r>
            <a:r>
              <a:rPr lang="en-US" baseline="0" dirty="0" smtClean="0"/>
              <a:t> Isoelectric point (</a:t>
            </a:r>
            <a:r>
              <a:rPr lang="en-US" baseline="0" dirty="0" err="1" smtClean="0"/>
              <a:t>pI</a:t>
            </a:r>
            <a:r>
              <a:rPr lang="en-US" baseline="0" dirty="0" smtClean="0"/>
              <a:t>) distribution of proteins encoded on </a:t>
            </a:r>
            <a:r>
              <a:rPr lang="en-US" baseline="0" dirty="0" err="1" smtClean="0"/>
              <a:t>Bacteroidetes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Halobacteria</a:t>
            </a:r>
            <a:r>
              <a:rPr lang="en-US" baseline="0" dirty="0" smtClean="0"/>
              <a:t> contigs. (B) </a:t>
            </a:r>
            <a:r>
              <a:rPr lang="en-US" baseline="0" dirty="0" err="1" smtClean="0"/>
              <a:t>pI</a:t>
            </a:r>
            <a:r>
              <a:rPr lang="en-US" baseline="0" dirty="0" smtClean="0"/>
              <a:t> distribution and average </a:t>
            </a:r>
            <a:r>
              <a:rPr lang="en-US" baseline="0" dirty="0" err="1" smtClean="0"/>
              <a:t>pI</a:t>
            </a:r>
            <a:r>
              <a:rPr lang="en-US" baseline="0" dirty="0" smtClean="0"/>
              <a:t> (C) of all genes encoded in the metagenomic assemblies from samples harvested at different dates. (D) Average </a:t>
            </a:r>
            <a:r>
              <a:rPr lang="en-US" baseline="0" dirty="0" err="1" smtClean="0"/>
              <a:t>Trk</a:t>
            </a:r>
            <a:r>
              <a:rPr lang="en-US" baseline="0" dirty="0" smtClean="0"/>
              <a:t> abundance across time point samples. (E) Average </a:t>
            </a:r>
            <a:r>
              <a:rPr lang="en-US" baseline="0" dirty="0" err="1" smtClean="0"/>
              <a:t>pI</a:t>
            </a:r>
            <a:r>
              <a:rPr lang="en-US" baseline="0" dirty="0" smtClean="0"/>
              <a:t> of proteins and (F) total </a:t>
            </a:r>
            <a:r>
              <a:rPr lang="en-US" baseline="0" dirty="0" err="1" smtClean="0"/>
              <a:t>Trk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abundnace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Halobacteria</a:t>
            </a:r>
            <a:r>
              <a:rPr lang="en-US" baseline="0" dirty="0" smtClean="0"/>
              <a:t> contigs across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7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Figure S6:</a:t>
            </a:r>
            <a:r>
              <a:rPr lang="en-US" b="1" baseline="0" dirty="0" smtClean="0"/>
              <a:t> </a:t>
            </a:r>
            <a:r>
              <a:rPr lang="en-US" dirty="0" smtClean="0"/>
              <a:t>(A</a:t>
            </a:r>
            <a:r>
              <a:rPr lang="en-US" dirty="0" smtClean="0"/>
              <a:t>) Clustered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heatmap</a:t>
            </a:r>
            <a:r>
              <a:rPr lang="en-US" baseline="0" dirty="0" smtClean="0"/>
              <a:t> of 5kbp+ contig abundances in samples harvested at different dates. (B) Contig abundances standardized to the maximum abundance of each contig.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0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Figure S7: </a:t>
            </a:r>
            <a:r>
              <a:rPr lang="en-US" dirty="0" err="1" smtClean="0"/>
              <a:t>Rearangement</a:t>
            </a:r>
            <a:r>
              <a:rPr lang="en-US" dirty="0" smtClean="0"/>
              <a:t> </a:t>
            </a:r>
            <a:r>
              <a:rPr lang="en-US" dirty="0" smtClean="0"/>
              <a:t>indexes vs total fold change of</a:t>
            </a:r>
            <a:r>
              <a:rPr lang="en-US" baseline="0" dirty="0" smtClean="0"/>
              <a:t> KEGG gene products in WMG assemblies between pairs of harvest dates.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3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1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0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5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2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0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15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9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2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A86BE-0173-7044-BDDF-E24FCF207614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2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chart" Target="../charts/chart1.xml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458" t="4868" r="60018" b="56284"/>
          <a:stretch/>
        </p:blipFill>
        <p:spPr>
          <a:xfrm>
            <a:off x="3494457" y="0"/>
            <a:ext cx="4825084" cy="3732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6416" y="3624552"/>
            <a:ext cx="9658350" cy="32334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69233" y="341775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3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166588"/>
            <a:ext cx="121920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3400" dirty="0" smtClean="0"/>
              <a:t>Overall taxonomic composition shifts and then recovers</a:t>
            </a:r>
            <a:endParaRPr lang="en-US" sz="3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334801"/>
            <a:ext cx="3814682" cy="398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2668" y="1457930"/>
            <a:ext cx="4095361" cy="3854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4982" y="1285103"/>
            <a:ext cx="4280894" cy="3939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41430" y="1295044"/>
            <a:ext cx="4030951" cy="409167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942063" y="6469634"/>
            <a:ext cx="6189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doni 72 Book" charset="0"/>
                <a:ea typeface="Bodoni 72 Book" charset="0"/>
                <a:cs typeface="Bodoni 72 Book" charset="0"/>
              </a:rPr>
              <a:t>B</a:t>
            </a: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ased </a:t>
            </a:r>
            <a:r>
              <a:rPr lang="en-US" dirty="0">
                <a:latin typeface="Bodoni 72 Book" charset="0"/>
                <a:ea typeface="Bodoni 72 Book" charset="0"/>
                <a:cs typeface="Bodoni 72 Book" charset="0"/>
              </a:rPr>
              <a:t>on KRAKEN taxonomy assignment of </a:t>
            </a:r>
            <a:r>
              <a:rPr lang="en-US" smtClean="0">
                <a:latin typeface="Bodoni 72 Book" charset="0"/>
                <a:ea typeface="Bodoni 72 Book" charset="0"/>
                <a:cs typeface="Bodoni 72 Book" charset="0"/>
              </a:rPr>
              <a:t>WGS metagenomic reads</a:t>
            </a:r>
            <a:endParaRPr lang="en-US" dirty="0"/>
          </a:p>
        </p:txBody>
      </p:sp>
      <p:sp>
        <p:nvSpPr>
          <p:cNvPr id="13" name="Striped Right Arrow 12"/>
          <p:cNvSpPr/>
          <p:nvPr/>
        </p:nvSpPr>
        <p:spPr>
          <a:xfrm>
            <a:off x="216010" y="5300498"/>
            <a:ext cx="11728174" cy="1498925"/>
          </a:xfrm>
          <a:prstGeom prst="stripedRightArrow">
            <a:avLst/>
          </a:prstGeom>
          <a:solidFill>
            <a:srgbClr val="FFF0A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20737" y="5640080"/>
            <a:ext cx="14591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Bodoni 72 Book" charset="0"/>
                <a:ea typeface="Bodoni 72 Book" charset="0"/>
                <a:cs typeface="Bodoni 72 Book" charset="0"/>
              </a:rPr>
              <a:t>2014 </a:t>
            </a: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(n=5)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13227" y="5639234"/>
            <a:ext cx="20822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Bodoni 72 Book" charset="0"/>
                <a:ea typeface="Bodoni 72 Book" charset="0"/>
                <a:cs typeface="Bodoni 72 Book" charset="0"/>
              </a:rPr>
              <a:t>2015</a:t>
            </a:r>
          </a:p>
          <a:p>
            <a:pPr algn="ctr"/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(n=5)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39578" y="5639233"/>
            <a:ext cx="20822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Bodoni 72 Book" charset="0"/>
                <a:ea typeface="Bodoni 72 Book" charset="0"/>
                <a:cs typeface="Bodoni 72 Book" charset="0"/>
              </a:rPr>
              <a:t>2016</a:t>
            </a:r>
          </a:p>
          <a:p>
            <a:pPr algn="ctr"/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(n=5)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38740" y="5652804"/>
            <a:ext cx="20822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Bodoni 72 Book" charset="0"/>
                <a:ea typeface="Bodoni 72 Book" charset="0"/>
                <a:cs typeface="Bodoni 72 Book" charset="0"/>
              </a:rPr>
              <a:t>2017</a:t>
            </a:r>
          </a:p>
          <a:p>
            <a:pPr algn="ctr"/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(n=5)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19" name="Picture 18" descr="elated image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798" y="5033324"/>
            <a:ext cx="1231051" cy="117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13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0687" y="3738512"/>
            <a:ext cx="9162386" cy="3014291"/>
          </a:xfrm>
          <a:prstGeom prst="rect">
            <a:avLst/>
          </a:prstGeom>
        </p:spPr>
      </p:pic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5153561"/>
              </p:ext>
            </p:extLst>
          </p:nvPr>
        </p:nvGraphicFramePr>
        <p:xfrm>
          <a:off x="1750687" y="178696"/>
          <a:ext cx="9162386" cy="3331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2951"/>
          <a:stretch/>
        </p:blipFill>
        <p:spPr>
          <a:xfrm>
            <a:off x="1502705" y="3510592"/>
            <a:ext cx="9658350" cy="2279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4989" y="31163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65835" y="360171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873" y="0"/>
            <a:ext cx="116429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Differentially present KEGG pathways (2</a:t>
            </a:r>
            <a:r>
              <a:rPr lang="en-US" sz="3000" baseline="30000" dirty="0" smtClean="0"/>
              <a:t>nd</a:t>
            </a:r>
            <a:r>
              <a:rPr lang="en-US" sz="3000" dirty="0" smtClean="0"/>
              <a:t> level, ANOVA </a:t>
            </a:r>
            <a:r>
              <a:rPr lang="en-US" sz="3000" dirty="0" err="1" smtClean="0"/>
              <a:t>pval</a:t>
            </a:r>
            <a:r>
              <a:rPr lang="en-US" sz="3000" dirty="0" smtClean="0"/>
              <a:t>&lt;0.001) 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74" y="729983"/>
            <a:ext cx="5241771" cy="61280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49107"/>
          <a:stretch/>
        </p:blipFill>
        <p:spPr>
          <a:xfrm>
            <a:off x="5261636" y="834008"/>
            <a:ext cx="2720628" cy="5919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46924"/>
          <a:stretch/>
        </p:blipFill>
        <p:spPr>
          <a:xfrm>
            <a:off x="8156485" y="960699"/>
            <a:ext cx="2816316" cy="58973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364" y="729866"/>
            <a:ext cx="10577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r>
              <a:rPr lang="en-US" sz="2400" smtClean="0"/>
              <a:t>	All taxa</a:t>
            </a:r>
            <a:r>
              <a:rPr lang="en-US" sz="2400" dirty="0" smtClean="0"/>
              <a:t>				      B  	    </a:t>
            </a:r>
            <a:r>
              <a:rPr lang="en-US" sz="2400" dirty="0" err="1" smtClean="0"/>
              <a:t>Halobacteria</a:t>
            </a:r>
            <a:r>
              <a:rPr lang="en-US" sz="2400" dirty="0"/>
              <a:t> </a:t>
            </a:r>
            <a:r>
              <a:rPr lang="en-US" sz="2400" dirty="0" smtClean="0"/>
              <a:t>      C         </a:t>
            </a:r>
            <a:r>
              <a:rPr lang="en-US" sz="2400" dirty="0" err="1" smtClean="0"/>
              <a:t>Bacteroidetes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756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643072" y="387491"/>
            <a:ext cx="2249962" cy="3292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7223"/>
          <a:stretch/>
        </p:blipFill>
        <p:spPr>
          <a:xfrm>
            <a:off x="2534761" y="3774925"/>
            <a:ext cx="2952974" cy="3083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889"/>
          <a:stretch/>
        </p:blipFill>
        <p:spPr>
          <a:xfrm>
            <a:off x="7953667" y="498109"/>
            <a:ext cx="2757171" cy="31605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851" y="3680218"/>
            <a:ext cx="3425957" cy="31827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1925" y="161154"/>
            <a:ext cx="781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			  B		          C			  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47847" y="3836020"/>
            <a:ext cx="348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		</a:t>
            </a: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/>
              <a:t>	</a:t>
            </a:r>
            <a:r>
              <a:rPr lang="en-US" dirty="0" smtClean="0"/>
              <a:t>        F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693"/>
          <a:stretch/>
        </p:blipFill>
        <p:spPr>
          <a:xfrm>
            <a:off x="3063150" y="432020"/>
            <a:ext cx="2263790" cy="3292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505" y="435460"/>
            <a:ext cx="2742536" cy="340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2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7" y="743630"/>
            <a:ext cx="5950867" cy="58694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645" y="743630"/>
            <a:ext cx="5978514" cy="58694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306" y="40276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55112" y="35683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5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6306"/>
          <a:stretch/>
        </p:blipFill>
        <p:spPr>
          <a:xfrm>
            <a:off x="9239988" y="119267"/>
            <a:ext cx="2952012" cy="63014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6306"/>
          <a:stretch/>
        </p:blipFill>
        <p:spPr>
          <a:xfrm>
            <a:off x="6287976" y="119267"/>
            <a:ext cx="2952012" cy="63014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6306"/>
          <a:stretch/>
        </p:blipFill>
        <p:spPr>
          <a:xfrm>
            <a:off x="3335964" y="119267"/>
            <a:ext cx="2952012" cy="63014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l="5897"/>
          <a:stretch/>
        </p:blipFill>
        <p:spPr>
          <a:xfrm>
            <a:off x="371061" y="119268"/>
            <a:ext cx="2964903" cy="63014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50434" y="6189844"/>
            <a:ext cx="5872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Linearized fold-change </a:t>
            </a:r>
            <a:r>
              <a:rPr lang="en-US" sz="2400" smtClean="0"/>
              <a:t>in function abundance</a:t>
            </a:r>
            <a:endParaRPr lang="en-US" sz="240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2882382" y="3022631"/>
            <a:ext cx="622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Rearrangement index of function representation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761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34595</TotalTime>
  <Words>361</Words>
  <Application>Microsoft Macintosh PowerPoint</Application>
  <PresentationFormat>Widescreen</PresentationFormat>
  <Paragraphs>35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Bodoni 72 Book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German Uritskiy</dc:creator>
  <cp:lastModifiedBy>German Uritskiy</cp:lastModifiedBy>
  <cp:revision>345</cp:revision>
  <cp:lastPrinted>2018-04-05T18:57:22Z</cp:lastPrinted>
  <dcterms:created xsi:type="dcterms:W3CDTF">2017-08-16T16:34:26Z</dcterms:created>
  <dcterms:modified xsi:type="dcterms:W3CDTF">2018-07-20T18:57:45Z</dcterms:modified>
</cp:coreProperties>
</file>